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Lato" panose="020B0604020202020204" charset="0"/>
      <p:regular r:id="rId12"/>
      <p:bold r:id="rId13"/>
      <p:italic r:id="rId14"/>
      <p:boldItalic r:id="rId15"/>
    </p:embeddedFont>
    <p:embeddedFont>
      <p:font typeface="Montserrat" panose="020B060402020202020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0C7037-A656-42A0-9187-8E1E69EF2701}">
  <a:tblStyle styleId="{900C7037-A656-42A0-9187-8E1E69EF27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48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0762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547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895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>
                <a:solidFill>
                  <a:schemeClr val="dk1"/>
                </a:solidFill>
              </a:rPr>
              <a:t>Discussion Prompt: </a:t>
            </a:r>
            <a:r>
              <a:rPr lang="en-GB" sz="1600">
                <a:solidFill>
                  <a:schemeClr val="dk1"/>
                </a:solidFill>
              </a:rPr>
              <a:t>“How many of you have used any of these tools before? What did you use them for?”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469278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chemeClr val="dk1"/>
                </a:solidFill>
              </a:rPr>
              <a:t>Short Activity: </a:t>
            </a:r>
            <a:r>
              <a:rPr lang="en-GB" sz="1500">
                <a:solidFill>
                  <a:schemeClr val="dk1"/>
                </a:solidFill>
              </a:rPr>
              <a:t>Show a quick demo (if possible) of ChatGPT or an AI image generator to show students how AI can create content.</a:t>
            </a: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557137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f87997393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f87997393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</a:rPr>
              <a:t>“AI doesn’t replace creativity—it enhances it. It helps you do more, faster, and smarter.”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117541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f87997393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f87997393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 b="1">
                <a:solidFill>
                  <a:schemeClr val="dk1"/>
                </a:solidFill>
              </a:rPr>
              <a:t>Inspiration Quote: </a:t>
            </a:r>
            <a:r>
              <a:rPr lang="en-GB" sz="1700">
                <a:solidFill>
                  <a:schemeClr val="dk1"/>
                </a:solidFill>
              </a:rPr>
              <a:t>“The future belongs to those who can imagine it, design it, and make it real—with the help of technology.”</a:t>
            </a:r>
            <a:endParaRPr sz="1700"/>
          </a:p>
        </p:txBody>
      </p:sp>
    </p:spTree>
    <p:extLst>
      <p:ext uri="{BB962C8B-B14F-4D97-AF65-F5344CB8AC3E}">
        <p14:creationId xmlns:p14="http://schemas.microsoft.com/office/powerpoint/2010/main" val="3080649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f87997393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f87997393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f96f5393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f96f5393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>
                <a:solidFill>
                  <a:schemeClr val="dk1"/>
                </a:solidFill>
              </a:rPr>
              <a:t>Closing Remark:  </a:t>
            </a:r>
            <a:r>
              <a:rPr lang="en-GB" sz="1600">
                <a:solidFill>
                  <a:schemeClr val="dk1"/>
                </a:solidFill>
              </a:rPr>
              <a:t>“At Code Academy, we believe every student has the potential to become a digital innovator. The tools are available—you just need to learn how to use them.”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626021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f87997393_0_1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f87997393_0_1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451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offset_comp_406605.jpg"/>
          <p:cNvPicPr preferRelativeResize="0"/>
          <p:nvPr/>
        </p:nvPicPr>
        <p:blipFill rotWithShape="1">
          <a:blip r:embed="rId2">
            <a:alphaModFix amt="66000"/>
          </a:blip>
          <a:srcRect l="20991" t="2690" r="40112" b="39565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1" name="Google Shape;11;p2" descr="offset_comp_342327_edtied.jpg"/>
          <p:cNvPicPr preferRelativeResize="0"/>
          <p:nvPr/>
        </p:nvPicPr>
        <p:blipFill rotWithShape="1">
          <a:blip r:embed="rId3">
            <a:alphaModFix amt="31000"/>
          </a:blip>
          <a:srcRect l="14009" t="35833" r="43289" b="11297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11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2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2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2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2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71" name="Google Shape;171;p12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14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_AND_BODY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6" descr="offset_comp_343059.jpg"/>
          <p:cNvPicPr preferRelativeResize="0"/>
          <p:nvPr/>
        </p:nvPicPr>
        <p:blipFill rotWithShape="1">
          <a:blip r:embed="rId2">
            <a:alphaModFix amt="80000"/>
          </a:blip>
          <a:srcRect l="30474" t="11955" r="30474" b="25870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name="adj" fmla="val 50343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body" idx="1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 r:id="rId3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>
            <a:hlinkClick r:id="rId3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6">
            <a:hlinkClick r:id="rId3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6">
            <a:hlinkClick r:id="rId3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_AND_BODY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6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6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6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2">
  <p:cSld name="TITLE_AND_BODY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>
            <a:spLocks noGrp="1"/>
          </p:cNvSpPr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7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>
            <a:spLocks noGrp="1"/>
          </p:cNvSpPr>
          <p:nvPr>
            <p:ph type="body" idx="1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8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9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9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r:id="rId2" action="ppaction://hlinksldjump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0">
            <a:hlinkClick r:id="rId2" action="ppaction://hlinksldjump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">
            <a:hlinkClick r:id="rId2" action="ppaction://hlinksldjump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0">
            <a:hlinkClick r:id="rId2" action="ppaction://hlinksldjump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Harnessing Computer Application Packages and Artificial Intelligence (AI) for Future Innovation</a:t>
            </a:r>
            <a:endParaRPr sz="2000"/>
          </a:p>
        </p:txBody>
      </p:sp>
      <p:sp>
        <p:nvSpPr>
          <p:cNvPr id="229" name="Google Shape;229;p17"/>
          <p:cNvSpPr txBox="1">
            <a:spLocks noGrp="1"/>
          </p:cNvSpPr>
          <p:nvPr>
            <p:ph type="subTitle" idx="1"/>
          </p:nvPr>
        </p:nvSpPr>
        <p:spPr>
          <a:xfrm>
            <a:off x="4449452" y="3924925"/>
            <a:ext cx="4105198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dirty="0">
                <a:latin typeface="Arial"/>
                <a:ea typeface="Arial"/>
                <a:cs typeface="Arial"/>
                <a:sym typeface="Arial"/>
              </a:rPr>
              <a:t>Presented by </a:t>
            </a:r>
            <a:r>
              <a:rPr lang="en-GB" sz="1400" dirty="0" smtClean="0">
                <a:latin typeface="Arial"/>
                <a:ea typeface="Arial"/>
                <a:cs typeface="Arial"/>
                <a:sym typeface="Arial"/>
              </a:rPr>
              <a:t>Peter Inu Erameh (Jnr) Foundation.</a:t>
            </a:r>
            <a:endParaRPr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610" y="0"/>
            <a:ext cx="1923068" cy="13386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1297500" y="1132625"/>
            <a:ext cx="70389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235" name="Google Shape;235;p18"/>
          <p:cNvSpPr txBox="1"/>
          <p:nvPr/>
        </p:nvSpPr>
        <p:spPr>
          <a:xfrm>
            <a:off x="768400" y="1645775"/>
            <a:ext cx="5770200" cy="17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8100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lt1"/>
                </a:solidFill>
              </a:rPr>
              <a:t>Good morning everyone! My name is </a:t>
            </a:r>
            <a:r>
              <a:rPr lang="en-GB" sz="1100" dirty="0" smtClean="0">
                <a:solidFill>
                  <a:schemeClr val="lt1"/>
                </a:solidFill>
              </a:rPr>
              <a:t>Peter, </a:t>
            </a:r>
            <a:r>
              <a:rPr lang="en-GB" sz="1100" dirty="0">
                <a:solidFill>
                  <a:schemeClr val="lt1"/>
                </a:solidFill>
              </a:rPr>
              <a:t>and I’m here on behalf of </a:t>
            </a:r>
            <a:r>
              <a:rPr lang="en-GB" sz="1100" dirty="0" smtClean="0">
                <a:solidFill>
                  <a:schemeClr val="lt1"/>
                </a:solidFill>
              </a:rPr>
              <a:t>Peter Inu Erameh (Jnr.) Foundation —an </a:t>
            </a:r>
            <a:r>
              <a:rPr lang="en-GB" sz="1100" dirty="0">
                <a:solidFill>
                  <a:schemeClr val="lt1"/>
                </a:solidFill>
              </a:rPr>
              <a:t>organization passionate about empowering young people with digital and tech skills for the future.”</a:t>
            </a:r>
            <a:endParaRPr sz="11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520125" y="3039875"/>
            <a:ext cx="6162900" cy="1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-GB" sz="1500">
                <a:solidFill>
                  <a:schemeClr val="lt1"/>
                </a:solidFill>
              </a:rPr>
              <a:t>Purpose of the seminar: </a:t>
            </a:r>
            <a:r>
              <a:rPr lang="en-GB" sz="1500" i="1">
                <a:solidFill>
                  <a:schemeClr val="lt1"/>
                </a:solidFill>
              </a:rPr>
              <a:t>to raise awareness about how computer applications and Artificial Intelligence can be used to drive innovation</a:t>
            </a:r>
            <a:r>
              <a:rPr lang="en-GB" sz="1500">
                <a:solidFill>
                  <a:schemeClr val="lt1"/>
                </a:solidFill>
              </a:rPr>
              <a:t>.</a:t>
            </a:r>
            <a:br>
              <a:rPr lang="en-GB" sz="1500">
                <a:solidFill>
                  <a:schemeClr val="lt1"/>
                </a:solidFill>
              </a:rPr>
            </a:b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-GB" sz="1500">
                <a:solidFill>
                  <a:schemeClr val="lt1"/>
                </a:solidFill>
              </a:rPr>
              <a:t>Importance of digital literacy in modern education and careers.</a:t>
            </a:r>
            <a:br>
              <a:rPr lang="en-GB" sz="1500">
                <a:solidFill>
                  <a:schemeClr val="lt1"/>
                </a:solidFill>
              </a:rPr>
            </a:br>
            <a:endParaRPr sz="1800">
              <a:solidFill>
                <a:schemeClr val="l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27" y="0"/>
            <a:ext cx="2347274" cy="184765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-GB" sz="1700" b="1">
                <a:latin typeface="Arial"/>
                <a:ea typeface="Arial"/>
                <a:cs typeface="Arial"/>
                <a:sym typeface="Arial"/>
              </a:rPr>
              <a:t>Understanding Computer Application Packages</a:t>
            </a:r>
            <a:endParaRPr sz="1700"/>
          </a:p>
        </p:txBody>
      </p:sp>
      <p:sp>
        <p:nvSpPr>
          <p:cNvPr id="242" name="Google Shape;242;p19"/>
          <p:cNvSpPr txBox="1">
            <a:spLocks noGrp="1"/>
          </p:cNvSpPr>
          <p:nvPr>
            <p:ph type="body" idx="1"/>
          </p:nvPr>
        </p:nvSpPr>
        <p:spPr>
          <a:xfrm>
            <a:off x="916500" y="929125"/>
            <a:ext cx="7038900" cy="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0" marR="3810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Computer application packages are software programs designed to help us perform specific tasks efficiently.</a:t>
            </a:r>
            <a:endParaRPr sz="1500"/>
          </a:p>
        </p:txBody>
      </p:sp>
      <p:graphicFrame>
        <p:nvGraphicFramePr>
          <p:cNvPr id="243" name="Google Shape;243;p19"/>
          <p:cNvGraphicFramePr/>
          <p:nvPr/>
        </p:nvGraphicFramePr>
        <p:xfrm>
          <a:off x="1398400" y="2242775"/>
          <a:ext cx="5943575" cy="2111502"/>
        </p:xfrm>
        <a:graphic>
          <a:graphicData uri="http://schemas.openxmlformats.org/drawingml/2006/table">
            <a:tbl>
              <a:tblPr>
                <a:noFill/>
                <a:tableStyleId>{900C7037-A656-42A0-9187-8E1E69EF2701}</a:tableStyleId>
              </a:tblPr>
              <a:tblGrid>
                <a:gridCol w="1258450"/>
                <a:gridCol w="2256975"/>
                <a:gridCol w="2428150"/>
              </a:tblGrid>
              <a:tr h="317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chemeClr val="lt1"/>
                          </a:solidFill>
                        </a:rPr>
                        <a:t>Application Type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chemeClr val="lt1"/>
                          </a:solidFill>
                        </a:rPr>
                        <a:t>Common Tools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chemeClr val="lt1"/>
                          </a:solidFill>
                        </a:rPr>
                        <a:t>Uses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Word Processing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Microsoft Word, Google Docs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Writing letters, reports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Spreadsheets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Microsoft Excel, Google Sheets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Data analysis, budgeting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Presentation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PowerPoint, Google Slides, Canva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Creating slides for lessons or projects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Graphics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CorelDRAW, Photoshop, Canva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Designing posters, logos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Database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MS Access, MySQL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</a:rPr>
                        <a:t>Storing and organizing information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75" y="0"/>
            <a:ext cx="1802026" cy="16119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-GB" sz="1700" b="1">
                <a:latin typeface="Arial"/>
                <a:ea typeface="Arial"/>
                <a:cs typeface="Arial"/>
                <a:sym typeface="Arial"/>
              </a:rPr>
              <a:t>Introduction to Artificial Intelligence</a:t>
            </a:r>
            <a:endParaRPr sz="1700"/>
          </a:p>
        </p:txBody>
      </p:sp>
      <p:sp>
        <p:nvSpPr>
          <p:cNvPr id="249" name="Google Shape;249;p20"/>
          <p:cNvSpPr txBox="1">
            <a:spLocks noGrp="1"/>
          </p:cNvSpPr>
          <p:nvPr>
            <p:ph type="body" idx="1"/>
          </p:nvPr>
        </p:nvSpPr>
        <p:spPr>
          <a:xfrm>
            <a:off x="995925" y="928800"/>
            <a:ext cx="7120200" cy="10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0" marR="3810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500">
                <a:latin typeface="Arial"/>
                <a:ea typeface="Arial"/>
                <a:cs typeface="Arial"/>
                <a:sym typeface="Arial"/>
              </a:rPr>
              <a:t>“Artificial Intelligence (AI) refers to the ability of machines or computers to perform tasks that normally require human intelligence—like reasoning, learning, and problem-solving.”</a:t>
            </a:r>
            <a:endParaRPr sz="1500"/>
          </a:p>
        </p:txBody>
      </p:sp>
      <p:sp>
        <p:nvSpPr>
          <p:cNvPr id="250" name="Google Shape;250;p20"/>
          <p:cNvSpPr txBox="1">
            <a:spLocks noGrp="1"/>
          </p:cNvSpPr>
          <p:nvPr>
            <p:ph type="body" idx="1"/>
          </p:nvPr>
        </p:nvSpPr>
        <p:spPr>
          <a:xfrm>
            <a:off x="1435125" y="2184647"/>
            <a:ext cx="5877300" cy="22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 b="1">
                <a:latin typeface="Arial"/>
                <a:ea typeface="Arial"/>
                <a:cs typeface="Arial"/>
                <a:sym typeface="Arial"/>
              </a:rPr>
              <a:t>Examples in Everyday Life: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SzPts val="1700"/>
              <a:buFont typeface="Arial"/>
              <a:buChar char="●"/>
            </a:pPr>
            <a:r>
              <a:rPr lang="en-GB" sz="1700">
                <a:latin typeface="Arial"/>
                <a:ea typeface="Arial"/>
                <a:cs typeface="Arial"/>
                <a:sym typeface="Arial"/>
              </a:rPr>
              <a:t>Voice assistants (Siri, Alexa, Google Assistant)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●"/>
            </a:pPr>
            <a:r>
              <a:rPr lang="en-GB" sz="1700">
                <a:latin typeface="Arial"/>
                <a:ea typeface="Arial"/>
                <a:cs typeface="Arial"/>
                <a:sym typeface="Arial"/>
              </a:rPr>
              <a:t>Chatbots and customer service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●"/>
            </a:pPr>
            <a:r>
              <a:rPr lang="en-GB" sz="1700">
                <a:latin typeface="Arial"/>
                <a:ea typeface="Arial"/>
                <a:cs typeface="Arial"/>
                <a:sym typeface="Arial"/>
              </a:rPr>
              <a:t>Face recognition in phones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●"/>
            </a:pPr>
            <a:r>
              <a:rPr lang="en-GB" sz="1700">
                <a:latin typeface="Arial"/>
                <a:ea typeface="Arial"/>
                <a:cs typeface="Arial"/>
                <a:sym typeface="Arial"/>
              </a:rPr>
              <a:t>AI-generated art, writing, and design tools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●"/>
            </a:pPr>
            <a:r>
              <a:rPr lang="en-GB" sz="1700">
                <a:latin typeface="Arial"/>
                <a:ea typeface="Arial"/>
                <a:cs typeface="Arial"/>
                <a:sym typeface="Arial"/>
              </a:rPr>
              <a:t>Smart traffic systems and self-driving cars</a:t>
            </a:r>
            <a:endParaRPr sz="19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77" y="0"/>
            <a:ext cx="1555423" cy="15931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600" b="1" dirty="0">
                <a:latin typeface="Arial"/>
                <a:ea typeface="Arial"/>
                <a:cs typeface="Arial"/>
                <a:sym typeface="Arial"/>
              </a:rPr>
              <a:t>Working Together for Innovation</a:t>
            </a:r>
            <a:endParaRPr sz="1600" dirty="0"/>
          </a:p>
        </p:txBody>
      </p:sp>
      <p:sp>
        <p:nvSpPr>
          <p:cNvPr id="256" name="Google Shape;256;p21"/>
          <p:cNvSpPr txBox="1">
            <a:spLocks noGrp="1"/>
          </p:cNvSpPr>
          <p:nvPr>
            <p:ph type="body" idx="1"/>
          </p:nvPr>
        </p:nvSpPr>
        <p:spPr>
          <a:xfrm>
            <a:off x="1920900" y="954950"/>
            <a:ext cx="6513300" cy="7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0" marR="3810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“Computer application skills and AI tools complement each other.”</a:t>
            </a: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257" name="Google Shape;257;p21"/>
          <p:cNvSpPr txBox="1"/>
          <p:nvPr/>
        </p:nvSpPr>
        <p:spPr>
          <a:xfrm>
            <a:off x="3796925" y="2132525"/>
            <a:ext cx="5244000" cy="16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GB" dirty="0">
                <a:solidFill>
                  <a:schemeClr val="lt1"/>
                </a:solidFill>
              </a:rPr>
              <a:t>Using Excel with AI to </a:t>
            </a:r>
            <a:r>
              <a:rPr lang="en-GB" dirty="0" err="1">
                <a:solidFill>
                  <a:schemeClr val="lt1"/>
                </a:solidFill>
              </a:rPr>
              <a:t>analyze</a:t>
            </a:r>
            <a:r>
              <a:rPr lang="en-GB" dirty="0">
                <a:solidFill>
                  <a:schemeClr val="lt1"/>
                </a:solidFill>
              </a:rPr>
              <a:t> data faster.</a:t>
            </a:r>
            <a:br>
              <a:rPr lang="en-GB" dirty="0">
                <a:solidFill>
                  <a:schemeClr val="lt1"/>
                </a:solidFill>
              </a:rPr>
            </a:b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GB" dirty="0">
                <a:solidFill>
                  <a:schemeClr val="lt1"/>
                </a:solidFill>
              </a:rPr>
              <a:t>Combining design software (like </a:t>
            </a:r>
            <a:r>
              <a:rPr lang="en-GB" dirty="0" err="1">
                <a:solidFill>
                  <a:schemeClr val="lt1"/>
                </a:solidFill>
              </a:rPr>
              <a:t>Canva</a:t>
            </a:r>
            <a:r>
              <a:rPr lang="en-GB" dirty="0">
                <a:solidFill>
                  <a:schemeClr val="lt1"/>
                </a:solidFill>
              </a:rPr>
              <a:t>) with AI to generate creative ideas.</a:t>
            </a:r>
            <a:br>
              <a:rPr lang="en-GB" dirty="0">
                <a:solidFill>
                  <a:schemeClr val="lt1"/>
                </a:solidFill>
              </a:rPr>
            </a:br>
            <a:endParaRPr dirty="0">
              <a:solidFill>
                <a:schemeClr val="lt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GB" dirty="0">
                <a:solidFill>
                  <a:schemeClr val="lt1"/>
                </a:solidFill>
              </a:rPr>
              <a:t>Automating reports, presentations, and research using AI.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28" y="0"/>
            <a:ext cx="1291473" cy="14328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4836300" cy="7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-GB" sz="1500" b="1">
                <a:latin typeface="Arial"/>
                <a:ea typeface="Arial"/>
                <a:cs typeface="Arial"/>
                <a:sym typeface="Arial"/>
              </a:rPr>
              <a:t> How AI and Computer Skills Drive Innovation</a:t>
            </a:r>
            <a:endParaRPr sz="2600"/>
          </a:p>
        </p:txBody>
      </p:sp>
      <p:sp>
        <p:nvSpPr>
          <p:cNvPr id="263" name="Google Shape;263;p22"/>
          <p:cNvSpPr txBox="1">
            <a:spLocks noGrp="1"/>
          </p:cNvSpPr>
          <p:nvPr>
            <p:ph type="body" idx="1"/>
          </p:nvPr>
        </p:nvSpPr>
        <p:spPr>
          <a:xfrm>
            <a:off x="470300" y="1385000"/>
            <a:ext cx="50988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600" b="1" dirty="0">
                <a:latin typeface="Arial"/>
                <a:ea typeface="Arial"/>
                <a:cs typeface="Arial"/>
                <a:sym typeface="Arial"/>
              </a:rPr>
              <a:t>Case Studies:</a:t>
            </a: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GB" sz="1600" dirty="0">
                <a:latin typeface="Arial"/>
                <a:ea typeface="Arial"/>
                <a:cs typeface="Arial"/>
                <a:sym typeface="Arial"/>
              </a:rPr>
              <a:t>Students using AI to design prototypes or models for science projects.</a:t>
            </a:r>
            <a:br>
              <a:rPr lang="en-GB" sz="1600" dirty="0">
                <a:latin typeface="Arial"/>
                <a:ea typeface="Arial"/>
                <a:cs typeface="Arial"/>
                <a:sym typeface="Arial"/>
              </a:rPr>
            </a:b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GB" sz="1600" dirty="0">
                <a:latin typeface="Arial"/>
                <a:ea typeface="Arial"/>
                <a:cs typeface="Arial"/>
                <a:sym typeface="Arial"/>
              </a:rPr>
              <a:t>Entrepreneurs using spreadsheets and AI for business planning.</a:t>
            </a:r>
            <a:br>
              <a:rPr lang="en-GB" sz="1600" dirty="0">
                <a:latin typeface="Arial"/>
                <a:ea typeface="Arial"/>
                <a:cs typeface="Arial"/>
                <a:sym typeface="Arial"/>
              </a:rPr>
            </a:b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en-GB" sz="1600" dirty="0">
                <a:latin typeface="Arial"/>
                <a:ea typeface="Arial"/>
                <a:cs typeface="Arial"/>
                <a:sym typeface="Arial"/>
              </a:rPr>
              <a:t>Engineers designing smart devices using computer-assisted tools.</a:t>
            </a:r>
            <a:endParaRPr sz="1800" dirty="0"/>
          </a:p>
        </p:txBody>
      </p:sp>
      <p:pic>
        <p:nvPicPr>
          <p:cNvPr id="264" name="Google Shape;264;p22" descr="offset_comp_267026.jpg"/>
          <p:cNvPicPr preferRelativeResize="0"/>
          <p:nvPr/>
        </p:nvPicPr>
        <p:blipFill rotWithShape="1">
          <a:blip r:embed="rId3">
            <a:alphaModFix/>
          </a:blip>
          <a:srcRect l="39740" t="41470" r="17180" b="-6208"/>
          <a:stretch/>
        </p:blipFill>
        <p:spPr>
          <a:xfrm rot="-5400000">
            <a:off x="5710147" y="2704980"/>
            <a:ext cx="2431500" cy="24360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pic>
        <p:nvPicPr>
          <p:cNvPr id="265" name="Google Shape;265;p22" descr="offset_comp_457517_edited2.jpg"/>
          <p:cNvPicPr preferRelativeResize="0"/>
          <p:nvPr/>
        </p:nvPicPr>
        <p:blipFill rotWithShape="1">
          <a:blip r:embed="rId4">
            <a:alphaModFix/>
          </a:blip>
          <a:srcRect l="28499" t="35784" r="21977" b="-10133"/>
          <a:stretch/>
        </p:blipFill>
        <p:spPr>
          <a:xfrm rot="-5400000">
            <a:off x="5718946" y="1338207"/>
            <a:ext cx="2504700" cy="25095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pic>
        <p:nvPicPr>
          <p:cNvPr id="266" name="Google Shape;266;p22" descr="offset_comp_442889_edtied2.jpg"/>
          <p:cNvPicPr preferRelativeResize="0"/>
          <p:nvPr/>
        </p:nvPicPr>
        <p:blipFill rotWithShape="1">
          <a:blip r:embed="rId5">
            <a:alphaModFix/>
          </a:blip>
          <a:srcRect l="23925" t="16463" r="30743" b="15476"/>
          <a:stretch/>
        </p:blipFill>
        <p:spPr>
          <a:xfrm rot="5400000">
            <a:off x="6637386" y="2137210"/>
            <a:ext cx="2504700" cy="25095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sp>
        <p:nvSpPr>
          <p:cNvPr id="267" name="Google Shape;267;p22"/>
          <p:cNvSpPr/>
          <p:nvPr/>
        </p:nvSpPr>
        <p:spPr>
          <a:xfrm>
            <a:off x="7040600" y="3923575"/>
            <a:ext cx="2106350" cy="1222450"/>
          </a:xfrm>
          <a:custGeom>
            <a:avLst/>
            <a:gdLst/>
            <a:ahLst/>
            <a:cxnLst/>
            <a:rect l="l" t="t" r="r" b="b"/>
            <a:pathLst>
              <a:path w="84254" h="48898" extrusionOk="0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810" y="0"/>
            <a:ext cx="2036191" cy="17722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 txBox="1">
            <a:spLocks noGrp="1"/>
          </p:cNvSpPr>
          <p:nvPr>
            <p:ph type="title"/>
          </p:nvPr>
        </p:nvSpPr>
        <p:spPr>
          <a:xfrm>
            <a:off x="1297500" y="842025"/>
            <a:ext cx="5609700" cy="5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-GB" sz="1900" b="1">
                <a:latin typeface="Arial"/>
                <a:ea typeface="Arial"/>
                <a:cs typeface="Arial"/>
                <a:sym typeface="Arial"/>
              </a:rPr>
              <a:t>How Students Can Get Started</a:t>
            </a:r>
            <a:endParaRPr sz="3000"/>
          </a:p>
        </p:txBody>
      </p:sp>
      <p:sp>
        <p:nvSpPr>
          <p:cNvPr id="273" name="Google Shape;273;p23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5888100" cy="25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Font typeface="Arial"/>
              <a:buAutoNum type="arabicPeriod"/>
            </a:pPr>
            <a:r>
              <a:rPr lang="en-GB" sz="1200" b="1">
                <a:latin typeface="Arial"/>
                <a:ea typeface="Arial"/>
                <a:cs typeface="Arial"/>
                <a:sym typeface="Arial"/>
              </a:rPr>
              <a:t>Learn basic computer packages</a:t>
            </a:r>
            <a:r>
              <a:rPr lang="en-GB" sz="1200">
                <a:latin typeface="Arial"/>
                <a:ea typeface="Arial"/>
                <a:cs typeface="Arial"/>
                <a:sym typeface="Arial"/>
              </a:rPr>
              <a:t> – start with Word, Excel, PowerPoint.</a:t>
            </a:r>
            <a:br>
              <a:rPr lang="en-GB" sz="1200">
                <a:latin typeface="Arial"/>
                <a:ea typeface="Arial"/>
                <a:cs typeface="Arial"/>
                <a:sym typeface="Arial"/>
              </a:rPr>
            </a:b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AutoNum type="arabicPeriod"/>
            </a:pPr>
            <a:r>
              <a:rPr lang="en-GB" sz="1200" b="1">
                <a:latin typeface="Arial"/>
                <a:ea typeface="Arial"/>
                <a:cs typeface="Arial"/>
                <a:sym typeface="Arial"/>
              </a:rPr>
              <a:t>Take free online courses</a:t>
            </a:r>
            <a:r>
              <a:rPr lang="en-GB" sz="1200">
                <a:latin typeface="Arial"/>
                <a:ea typeface="Arial"/>
                <a:cs typeface="Arial"/>
                <a:sym typeface="Arial"/>
              </a:rPr>
              <a:t> – platforms like Coursera, Khan Academy, or Code Academy.</a:t>
            </a:r>
            <a:br>
              <a:rPr lang="en-GB" sz="1200">
                <a:latin typeface="Arial"/>
                <a:ea typeface="Arial"/>
                <a:cs typeface="Arial"/>
                <a:sym typeface="Arial"/>
              </a:rPr>
            </a:b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AutoNum type="arabicPeriod"/>
            </a:pPr>
            <a:r>
              <a:rPr lang="en-GB" sz="1200" b="1">
                <a:latin typeface="Arial"/>
                <a:ea typeface="Arial"/>
                <a:cs typeface="Arial"/>
                <a:sym typeface="Arial"/>
              </a:rPr>
              <a:t>Practice regularly</a:t>
            </a:r>
            <a:r>
              <a:rPr lang="en-GB" sz="1200">
                <a:latin typeface="Arial"/>
                <a:ea typeface="Arial"/>
                <a:cs typeface="Arial"/>
                <a:sym typeface="Arial"/>
              </a:rPr>
              <a:t> – use what you learn for assignments or personal projects.</a:t>
            </a:r>
            <a:br>
              <a:rPr lang="en-GB" sz="1200">
                <a:latin typeface="Arial"/>
                <a:ea typeface="Arial"/>
                <a:cs typeface="Arial"/>
                <a:sym typeface="Arial"/>
              </a:rPr>
            </a:b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AutoNum type="arabicPeriod"/>
            </a:pPr>
            <a:r>
              <a:rPr lang="en-GB" sz="1200" b="1">
                <a:latin typeface="Arial"/>
                <a:ea typeface="Arial"/>
                <a:cs typeface="Arial"/>
                <a:sym typeface="Arial"/>
              </a:rPr>
              <a:t>Explore AI tools</a:t>
            </a:r>
            <a:r>
              <a:rPr lang="en-GB" sz="1200">
                <a:latin typeface="Arial"/>
                <a:ea typeface="Arial"/>
                <a:cs typeface="Arial"/>
                <a:sym typeface="Arial"/>
              </a:rPr>
              <a:t> – learn prompt writing, image generation, and automation.</a:t>
            </a:r>
            <a:br>
              <a:rPr lang="en-GB" sz="1200">
                <a:latin typeface="Arial"/>
                <a:ea typeface="Arial"/>
                <a:cs typeface="Arial"/>
                <a:sym typeface="Arial"/>
              </a:rPr>
            </a:b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AutoNum type="arabicPeriod"/>
            </a:pPr>
            <a:r>
              <a:rPr lang="en-GB" sz="1200" b="1">
                <a:latin typeface="Arial"/>
                <a:ea typeface="Arial"/>
                <a:cs typeface="Arial"/>
                <a:sym typeface="Arial"/>
              </a:rPr>
              <a:t>Join tech clubs or communities</a:t>
            </a:r>
            <a:r>
              <a:rPr lang="en-GB" sz="1200">
                <a:latin typeface="Arial"/>
                <a:ea typeface="Arial"/>
                <a:cs typeface="Arial"/>
                <a:sym typeface="Arial"/>
              </a:rPr>
              <a:t> – network with like-minded peers.</a:t>
            </a:r>
            <a:endParaRPr sz="1400"/>
          </a:p>
        </p:txBody>
      </p:sp>
      <p:pic>
        <p:nvPicPr>
          <p:cNvPr id="274" name="Google Shape;274;p23" descr="offset_comp_442889_edtied2.jpg"/>
          <p:cNvPicPr preferRelativeResize="0"/>
          <p:nvPr/>
        </p:nvPicPr>
        <p:blipFill rotWithShape="1">
          <a:blip r:embed="rId3">
            <a:alphaModFix/>
          </a:blip>
          <a:srcRect l="40835" t="36462" r="22818" b="12950"/>
          <a:stretch/>
        </p:blipFill>
        <p:spPr>
          <a:xfrm rot="10800000">
            <a:off x="6240280" y="5276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880" y="3314700"/>
            <a:ext cx="19584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"/>
          <p:cNvSpPr txBox="1">
            <a:spLocks noGrp="1"/>
          </p:cNvSpPr>
          <p:nvPr>
            <p:ph type="title"/>
          </p:nvPr>
        </p:nvSpPr>
        <p:spPr>
          <a:xfrm>
            <a:off x="1297500" y="842025"/>
            <a:ext cx="5609700" cy="5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-GB" sz="1900" b="1">
                <a:latin typeface="Arial"/>
                <a:ea typeface="Arial"/>
                <a:cs typeface="Arial"/>
                <a:sym typeface="Arial"/>
              </a:rPr>
              <a:t>Conclusion &amp; Q/A</a:t>
            </a:r>
            <a:endParaRPr sz="3000"/>
          </a:p>
        </p:txBody>
      </p:sp>
      <p:sp>
        <p:nvSpPr>
          <p:cNvPr id="280" name="Google Shape;280;p24"/>
          <p:cNvSpPr txBox="1">
            <a:spLocks noGrp="1"/>
          </p:cNvSpPr>
          <p:nvPr>
            <p:ph type="body" idx="1"/>
          </p:nvPr>
        </p:nvSpPr>
        <p:spPr>
          <a:xfrm>
            <a:off x="1233925" y="1821850"/>
            <a:ext cx="6229200" cy="12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-GB" sz="1200">
                <a:latin typeface="Arial"/>
                <a:ea typeface="Arial"/>
                <a:cs typeface="Arial"/>
                <a:sym typeface="Arial"/>
              </a:rPr>
              <a:t>Computer applications make you efficient.</a:t>
            </a:r>
            <a:br>
              <a:rPr lang="en-GB" sz="1200">
                <a:latin typeface="Arial"/>
                <a:ea typeface="Arial"/>
                <a:cs typeface="Arial"/>
                <a:sym typeface="Arial"/>
              </a:rPr>
            </a:b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-GB" sz="1200">
                <a:latin typeface="Arial"/>
                <a:ea typeface="Arial"/>
                <a:cs typeface="Arial"/>
                <a:sym typeface="Arial"/>
              </a:rPr>
              <a:t>AI makes you innovative.</a:t>
            </a:r>
            <a:br>
              <a:rPr lang="en-GB" sz="1200">
                <a:latin typeface="Arial"/>
                <a:ea typeface="Arial"/>
                <a:cs typeface="Arial"/>
                <a:sym typeface="Arial"/>
              </a:rPr>
            </a:b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-GB" sz="1200">
                <a:latin typeface="Arial"/>
                <a:ea typeface="Arial"/>
                <a:cs typeface="Arial"/>
                <a:sym typeface="Arial"/>
              </a:rPr>
              <a:t>Together, they empower you to become a creator—not just a consumer—of technology.</a:t>
            </a:r>
            <a:endParaRPr sz="1400"/>
          </a:p>
        </p:txBody>
      </p:sp>
      <p:pic>
        <p:nvPicPr>
          <p:cNvPr id="281" name="Google Shape;281;p24" descr="offset_comp_267026.jpg"/>
          <p:cNvPicPr preferRelativeResize="0"/>
          <p:nvPr/>
        </p:nvPicPr>
        <p:blipFill rotWithShape="1">
          <a:blip r:embed="rId3">
            <a:alphaModFix/>
          </a:blip>
          <a:srcRect l="26515" t="26082" r="26312" b="8201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506" y="3553905"/>
            <a:ext cx="1924520" cy="15895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5"/>
          <p:cNvSpPr txBox="1">
            <a:spLocks noGrp="1"/>
          </p:cNvSpPr>
          <p:nvPr>
            <p:ph type="title"/>
          </p:nvPr>
        </p:nvSpPr>
        <p:spPr>
          <a:xfrm>
            <a:off x="824450" y="2132050"/>
            <a:ext cx="30633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  <p:grpSp>
        <p:nvGrpSpPr>
          <p:cNvPr id="287" name="Google Shape;287;p25"/>
          <p:cNvGrpSpPr/>
          <p:nvPr/>
        </p:nvGrpSpPr>
        <p:grpSpPr>
          <a:xfrm>
            <a:off x="4066820" y="1553491"/>
            <a:ext cx="3159984" cy="2439109"/>
            <a:chOff x="3553042" y="1657806"/>
            <a:chExt cx="3461100" cy="2671532"/>
          </a:xfrm>
        </p:grpSpPr>
        <p:sp>
          <p:nvSpPr>
            <p:cNvPr id="288" name="Google Shape;288;p25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name="adj" fmla="val 2500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name="adj" fmla="val 96745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name="adj" fmla="val 98558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5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5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5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name="adj" fmla="val 1882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5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name="adj" fmla="val 1764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Google Shape;296;p25" descr="offset_comp_342327_edited.jpg"/>
          <p:cNvPicPr preferRelativeResize="0"/>
          <p:nvPr/>
        </p:nvPicPr>
        <p:blipFill rotWithShape="1">
          <a:blip r:embed="rId3">
            <a:alphaModFix/>
          </a:blip>
          <a:srcRect l="45356" t="50734" r="19582" b="26215"/>
          <a:stretch/>
        </p:blipFill>
        <p:spPr>
          <a:xfrm>
            <a:off x="4115130" y="1605638"/>
            <a:ext cx="3063300" cy="1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5"/>
          <p:cNvSpPr/>
          <p:nvPr/>
        </p:nvSpPr>
        <p:spPr>
          <a:xfrm flipH="1">
            <a:off x="4114917" y="1606596"/>
            <a:ext cx="3063300" cy="17433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" name="Google Shape;298;p25"/>
          <p:cNvGrpSpPr/>
          <p:nvPr/>
        </p:nvGrpSpPr>
        <p:grpSpPr>
          <a:xfrm>
            <a:off x="6762480" y="2546254"/>
            <a:ext cx="1024386" cy="1522884"/>
            <a:chOff x="6505573" y="2745170"/>
            <a:chExt cx="1122000" cy="1668000"/>
          </a:xfrm>
        </p:grpSpPr>
        <p:sp>
          <p:nvSpPr>
            <p:cNvPr id="299" name="Google Shape;299;p25"/>
            <p:cNvSpPr/>
            <p:nvPr/>
          </p:nvSpPr>
          <p:spPr>
            <a:xfrm>
              <a:off x="6517841" y="2745170"/>
              <a:ext cx="1109700" cy="1668000"/>
            </a:xfrm>
            <a:prstGeom prst="roundRect">
              <a:avLst>
                <a:gd name="adj" fmla="val 5402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5"/>
            <p:cNvSpPr/>
            <p:nvPr/>
          </p:nvSpPr>
          <p:spPr>
            <a:xfrm rot="-5400000">
              <a:off x="6238873" y="3024453"/>
              <a:ext cx="1655400" cy="1122000"/>
            </a:xfrm>
            <a:prstGeom prst="roundRect">
              <a:avLst>
                <a:gd name="adj" fmla="val 4551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 rot="-5400000">
              <a:off x="6238873" y="3012061"/>
              <a:ext cx="1655400" cy="1122000"/>
            </a:xfrm>
            <a:prstGeom prst="roundRect">
              <a:avLst>
                <a:gd name="adj" fmla="val 4551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6954127" y="4329594"/>
              <a:ext cx="224700" cy="315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3" name="Google Shape;303;p25" descr="offset_comp_342327_edited.jpg"/>
          <p:cNvPicPr preferRelativeResize="0"/>
          <p:nvPr/>
        </p:nvPicPr>
        <p:blipFill rotWithShape="1">
          <a:blip r:embed="rId3">
            <a:alphaModFix/>
          </a:blip>
          <a:srcRect l="53168" t="53058" r="26238" b="16020"/>
          <a:stretch/>
        </p:blipFill>
        <p:spPr>
          <a:xfrm>
            <a:off x="6762097" y="2613771"/>
            <a:ext cx="1024200" cy="13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5"/>
          <p:cNvSpPr/>
          <p:nvPr/>
        </p:nvSpPr>
        <p:spPr>
          <a:xfrm flipH="1">
            <a:off x="6762011" y="2613990"/>
            <a:ext cx="1024200" cy="13332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" name="Google Shape;305;p25"/>
          <p:cNvGrpSpPr/>
          <p:nvPr/>
        </p:nvGrpSpPr>
        <p:grpSpPr>
          <a:xfrm>
            <a:off x="6405845" y="3121897"/>
            <a:ext cx="520684" cy="1036470"/>
            <a:chOff x="9543736" y="4486132"/>
            <a:chExt cx="570300" cy="1135235"/>
          </a:xfrm>
        </p:grpSpPr>
        <p:sp>
          <p:nvSpPr>
            <p:cNvPr id="306" name="Google Shape;306;p25"/>
            <p:cNvSpPr/>
            <p:nvPr/>
          </p:nvSpPr>
          <p:spPr>
            <a:xfrm>
              <a:off x="9543736" y="4487212"/>
              <a:ext cx="570300" cy="1132800"/>
            </a:xfrm>
            <a:prstGeom prst="roundRect">
              <a:avLst>
                <a:gd name="adj" fmla="val 5402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5"/>
            <p:cNvSpPr/>
            <p:nvPr/>
          </p:nvSpPr>
          <p:spPr>
            <a:xfrm rot="-5400000">
              <a:off x="9265568" y="4772968"/>
              <a:ext cx="1126800" cy="570000"/>
            </a:xfrm>
            <a:prstGeom prst="roundRect">
              <a:avLst>
                <a:gd name="adj" fmla="val 4551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5"/>
            <p:cNvSpPr/>
            <p:nvPr/>
          </p:nvSpPr>
          <p:spPr>
            <a:xfrm rot="-5400000">
              <a:off x="9265568" y="4764532"/>
              <a:ext cx="1126800" cy="570000"/>
            </a:xfrm>
            <a:prstGeom prst="roundRect">
              <a:avLst>
                <a:gd name="adj" fmla="val 4551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5"/>
            <p:cNvSpPr/>
            <p:nvPr/>
          </p:nvSpPr>
          <p:spPr>
            <a:xfrm>
              <a:off x="9736876" y="5519757"/>
              <a:ext cx="186300" cy="303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0" name="Google Shape;310;p25" descr="offset_comp_342327_edited.jpg"/>
          <p:cNvPicPr preferRelativeResize="0"/>
          <p:nvPr/>
        </p:nvPicPr>
        <p:blipFill rotWithShape="1">
          <a:blip r:embed="rId3">
            <a:alphaModFix/>
          </a:blip>
          <a:srcRect l="41330" t="42211" r="47980" b="36733"/>
          <a:stretch/>
        </p:blipFill>
        <p:spPr>
          <a:xfrm>
            <a:off x="6405412" y="3121559"/>
            <a:ext cx="520500" cy="888900"/>
          </a:xfrm>
          <a:prstGeom prst="round2SameRect">
            <a:avLst>
              <a:gd name="adj1" fmla="val 4129"/>
              <a:gd name="adj2" fmla="val 0"/>
            </a:avLst>
          </a:prstGeom>
          <a:noFill/>
          <a:ln>
            <a:noFill/>
          </a:ln>
        </p:spPr>
      </p:pic>
      <p:sp>
        <p:nvSpPr>
          <p:cNvPr id="311" name="Google Shape;311;p25"/>
          <p:cNvSpPr/>
          <p:nvPr/>
        </p:nvSpPr>
        <p:spPr>
          <a:xfrm flipH="1">
            <a:off x="6405284" y="3142709"/>
            <a:ext cx="520500" cy="8679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25"/>
          <p:cNvGrpSpPr/>
          <p:nvPr/>
        </p:nvGrpSpPr>
        <p:grpSpPr>
          <a:xfrm>
            <a:off x="7564804" y="3443361"/>
            <a:ext cx="455496" cy="692277"/>
            <a:chOff x="7384375" y="3728000"/>
            <a:chExt cx="498900" cy="758244"/>
          </a:xfrm>
        </p:grpSpPr>
        <p:sp>
          <p:nvSpPr>
            <p:cNvPr id="313" name="Google Shape;313;p25"/>
            <p:cNvSpPr/>
            <p:nvPr/>
          </p:nvSpPr>
          <p:spPr>
            <a:xfrm rot="10800000">
              <a:off x="7475552" y="4233644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5"/>
            <p:cNvSpPr/>
            <p:nvPr/>
          </p:nvSpPr>
          <p:spPr>
            <a:xfrm rot="5400000">
              <a:off x="7506587" y="4276887"/>
              <a:ext cx="140700" cy="201900"/>
            </a:xfrm>
            <a:prstGeom prst="triangle">
              <a:avLst>
                <a:gd name="adj" fmla="val 27359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5"/>
            <p:cNvSpPr/>
            <p:nvPr/>
          </p:nvSpPr>
          <p:spPr>
            <a:xfrm>
              <a:off x="7475548" y="3728000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5"/>
            <p:cNvSpPr/>
            <p:nvPr/>
          </p:nvSpPr>
          <p:spPr>
            <a:xfrm>
              <a:off x="7384375" y="3860325"/>
              <a:ext cx="498900" cy="498900"/>
            </a:xfrm>
            <a:prstGeom prst="ellipse">
              <a:avLst/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25"/>
          <p:cNvGrpSpPr/>
          <p:nvPr/>
        </p:nvGrpSpPr>
        <p:grpSpPr>
          <a:xfrm>
            <a:off x="7564836" y="3561758"/>
            <a:ext cx="478081" cy="462776"/>
            <a:chOff x="7384385" y="3857442"/>
            <a:chExt cx="523637" cy="506874"/>
          </a:xfrm>
        </p:grpSpPr>
        <p:sp>
          <p:nvSpPr>
            <p:cNvPr id="318" name="Google Shape;318;p25"/>
            <p:cNvSpPr/>
            <p:nvPr/>
          </p:nvSpPr>
          <p:spPr>
            <a:xfrm>
              <a:off x="7384385" y="3865416"/>
              <a:ext cx="498900" cy="4989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" name="Google Shape;319;p25"/>
            <p:cNvGrpSpPr/>
            <p:nvPr/>
          </p:nvGrpSpPr>
          <p:grpSpPr>
            <a:xfrm>
              <a:off x="7384385" y="3857442"/>
              <a:ext cx="523637" cy="498900"/>
              <a:chOff x="7384385" y="3857442"/>
              <a:chExt cx="523637" cy="498900"/>
            </a:xfrm>
          </p:grpSpPr>
          <p:sp>
            <p:nvSpPr>
              <p:cNvPr id="320" name="Google Shape;320;p25"/>
              <p:cNvSpPr/>
              <p:nvPr/>
            </p:nvSpPr>
            <p:spPr>
              <a:xfrm>
                <a:off x="7384385" y="3857442"/>
                <a:ext cx="498900" cy="4989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5"/>
              <p:cNvSpPr/>
              <p:nvPr/>
            </p:nvSpPr>
            <p:spPr>
              <a:xfrm>
                <a:off x="7856422" y="4081138"/>
                <a:ext cx="51600" cy="51600"/>
              </a:xfrm>
              <a:prstGeom prst="flowChartDelay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22" name="Google Shape;322;p25" descr="offset_comp_342327_edited.jpg"/>
          <p:cNvPicPr preferRelativeResize="0"/>
          <p:nvPr/>
        </p:nvPicPr>
        <p:blipFill rotWithShape="1">
          <a:blip r:embed="rId3">
            <a:alphaModFix/>
          </a:blip>
          <a:srcRect l="48584" t="47335" r="37425" b="36557"/>
          <a:stretch/>
        </p:blipFill>
        <p:spPr>
          <a:xfrm>
            <a:off x="7591905" y="3590541"/>
            <a:ext cx="400500" cy="3993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23" name="Google Shape;323;p25"/>
          <p:cNvGrpSpPr/>
          <p:nvPr/>
        </p:nvGrpSpPr>
        <p:grpSpPr>
          <a:xfrm>
            <a:off x="8110843" y="3443361"/>
            <a:ext cx="435785" cy="692277"/>
            <a:chOff x="7982421" y="3727763"/>
            <a:chExt cx="477311" cy="758244"/>
          </a:xfrm>
        </p:grpSpPr>
        <p:sp>
          <p:nvSpPr>
            <p:cNvPr id="324" name="Google Shape;324;p25"/>
            <p:cNvSpPr/>
            <p:nvPr/>
          </p:nvSpPr>
          <p:spPr>
            <a:xfrm>
              <a:off x="8054507" y="3728825"/>
              <a:ext cx="316500" cy="756600"/>
            </a:xfrm>
            <a:prstGeom prst="roundRect">
              <a:avLst>
                <a:gd name="adj" fmla="val 15418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5"/>
            <p:cNvSpPr/>
            <p:nvPr/>
          </p:nvSpPr>
          <p:spPr>
            <a:xfrm rot="10800000">
              <a:off x="8054264" y="4233407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5"/>
            <p:cNvSpPr/>
            <p:nvPr/>
          </p:nvSpPr>
          <p:spPr>
            <a:xfrm rot="5400000">
              <a:off x="8085300" y="4276650"/>
              <a:ext cx="140700" cy="201900"/>
            </a:xfrm>
            <a:prstGeom prst="triangle">
              <a:avLst>
                <a:gd name="adj" fmla="val 27359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5"/>
            <p:cNvSpPr/>
            <p:nvPr/>
          </p:nvSpPr>
          <p:spPr>
            <a:xfrm>
              <a:off x="8054261" y="3727763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5"/>
            <p:cNvSpPr/>
            <p:nvPr/>
          </p:nvSpPr>
          <p:spPr>
            <a:xfrm>
              <a:off x="7991115" y="3866003"/>
              <a:ext cx="434400" cy="486900"/>
            </a:xfrm>
            <a:prstGeom prst="roundRect">
              <a:avLst>
                <a:gd name="adj" fmla="val 12273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5"/>
            <p:cNvSpPr/>
            <p:nvPr/>
          </p:nvSpPr>
          <p:spPr>
            <a:xfrm>
              <a:off x="7982425" y="3884047"/>
              <a:ext cx="451800" cy="499800"/>
            </a:xfrm>
            <a:prstGeom prst="roundRect">
              <a:avLst>
                <a:gd name="adj" fmla="val 10240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5"/>
            <p:cNvSpPr/>
            <p:nvPr/>
          </p:nvSpPr>
          <p:spPr>
            <a:xfrm>
              <a:off x="8408132" y="4081081"/>
              <a:ext cx="51600" cy="516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5"/>
            <p:cNvSpPr/>
            <p:nvPr/>
          </p:nvSpPr>
          <p:spPr>
            <a:xfrm>
              <a:off x="7982421" y="3863888"/>
              <a:ext cx="451800" cy="513900"/>
            </a:xfrm>
            <a:prstGeom prst="roundRect">
              <a:avLst>
                <a:gd name="adj" fmla="val 1024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2" name="Google Shape;332;p25" descr="offset_comp_342327_edited.jpg"/>
          <p:cNvPicPr preferRelativeResize="0"/>
          <p:nvPr/>
        </p:nvPicPr>
        <p:blipFill rotWithShape="1">
          <a:blip r:embed="rId3">
            <a:alphaModFix/>
          </a:blip>
          <a:srcRect l="49668" t="55915" r="37351" b="27092"/>
          <a:stretch/>
        </p:blipFill>
        <p:spPr>
          <a:xfrm>
            <a:off x="8127235" y="3586562"/>
            <a:ext cx="379200" cy="429900"/>
          </a:xfrm>
          <a:prstGeom prst="roundRect">
            <a:avLst>
              <a:gd name="adj" fmla="val 7794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61" y="0"/>
            <a:ext cx="1766839" cy="155349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438</Words>
  <Application>Microsoft Office PowerPoint</Application>
  <PresentationFormat>On-screen Show (16:9)</PresentationFormat>
  <Paragraphs>60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Lato</vt:lpstr>
      <vt:lpstr>Montserrat</vt:lpstr>
      <vt:lpstr>Arial</vt:lpstr>
      <vt:lpstr>Focus</vt:lpstr>
      <vt:lpstr>Harnessing Computer Application Packages and Artificial Intelligence (AI) for Future Innovation</vt:lpstr>
      <vt:lpstr>Introduction</vt:lpstr>
      <vt:lpstr>Understanding Computer Application Packages</vt:lpstr>
      <vt:lpstr>Introduction to Artificial Intelligence</vt:lpstr>
      <vt:lpstr>Working Together for Innovation</vt:lpstr>
      <vt:lpstr> How AI and Computer Skills Drive Innovation</vt:lpstr>
      <vt:lpstr>How Students Can Get Started</vt:lpstr>
      <vt:lpstr>Conclusion &amp; Q/A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Harnessing Computer Application Packages and Artificial Intelligence (AI) for Future Innovation</dc:title>
  <dc:creator>Peter Erameh</dc:creator>
  <cp:lastModifiedBy>Peter Erameh</cp:lastModifiedBy>
  <cp:revision>4</cp:revision>
  <dcterms:modified xsi:type="dcterms:W3CDTF">2025-11-03T08:04:19Z</dcterms:modified>
</cp:coreProperties>
</file>